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C7A2-A94A-4873-BC32-52C9A2E46773}" type="datetimeFigureOut">
              <a:rPr kumimoji="1" lang="ja-JP" altLang="en-US" smtClean="0"/>
              <a:pPr/>
              <a:t>2018/2/2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C0B3-907D-4E2E-8880-7405E693B3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C7A2-A94A-4873-BC32-52C9A2E46773}" type="datetimeFigureOut">
              <a:rPr kumimoji="1" lang="ja-JP" altLang="en-US" smtClean="0"/>
              <a:pPr/>
              <a:t>2018/2/2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C0B3-907D-4E2E-8880-7405E693B3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C7A2-A94A-4873-BC32-52C9A2E46773}" type="datetimeFigureOut">
              <a:rPr kumimoji="1" lang="ja-JP" altLang="en-US" smtClean="0"/>
              <a:pPr/>
              <a:t>2018/2/2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C0B3-907D-4E2E-8880-7405E693B3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C7A2-A94A-4873-BC32-52C9A2E46773}" type="datetimeFigureOut">
              <a:rPr kumimoji="1" lang="ja-JP" altLang="en-US" smtClean="0"/>
              <a:pPr/>
              <a:t>2018/2/2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C0B3-907D-4E2E-8880-7405E693B3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C7A2-A94A-4873-BC32-52C9A2E46773}" type="datetimeFigureOut">
              <a:rPr kumimoji="1" lang="ja-JP" altLang="en-US" smtClean="0"/>
              <a:pPr/>
              <a:t>2018/2/2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C0B3-907D-4E2E-8880-7405E693B3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C7A2-A94A-4873-BC32-52C9A2E46773}" type="datetimeFigureOut">
              <a:rPr kumimoji="1" lang="ja-JP" altLang="en-US" smtClean="0"/>
              <a:pPr/>
              <a:t>2018/2/2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C0B3-907D-4E2E-8880-7405E693B3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C7A2-A94A-4873-BC32-52C9A2E46773}" type="datetimeFigureOut">
              <a:rPr kumimoji="1" lang="ja-JP" altLang="en-US" smtClean="0"/>
              <a:pPr/>
              <a:t>2018/2/2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C0B3-907D-4E2E-8880-7405E693B3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C7A2-A94A-4873-BC32-52C9A2E46773}" type="datetimeFigureOut">
              <a:rPr kumimoji="1" lang="ja-JP" altLang="en-US" smtClean="0"/>
              <a:pPr/>
              <a:t>2018/2/2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C0B3-907D-4E2E-8880-7405E693B3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C7A2-A94A-4873-BC32-52C9A2E46773}" type="datetimeFigureOut">
              <a:rPr kumimoji="1" lang="ja-JP" altLang="en-US" smtClean="0"/>
              <a:pPr/>
              <a:t>2018/2/2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C0B3-907D-4E2E-8880-7405E693B3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C7A2-A94A-4873-BC32-52C9A2E46773}" type="datetimeFigureOut">
              <a:rPr kumimoji="1" lang="ja-JP" altLang="en-US" smtClean="0"/>
              <a:pPr/>
              <a:t>2018/2/2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C0B3-907D-4E2E-8880-7405E693B3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C7A2-A94A-4873-BC32-52C9A2E46773}" type="datetimeFigureOut">
              <a:rPr kumimoji="1" lang="ja-JP" altLang="en-US" smtClean="0"/>
              <a:pPr/>
              <a:t>2018/2/2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C0B3-907D-4E2E-8880-7405E693B3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EC7A2-A94A-4873-BC32-52C9A2E46773}" type="datetimeFigureOut">
              <a:rPr kumimoji="1" lang="ja-JP" altLang="en-US" smtClean="0"/>
              <a:pPr/>
              <a:t>2018/2/2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4C0B3-907D-4E2E-8880-7405E693B3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51520" y="116632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HG丸ｺﾞｼｯｸM-PRO" pitchFamily="50" charset="-128"/>
                <a:ea typeface="HG丸ｺﾞｼｯｸM-PRO" pitchFamily="50" charset="-128"/>
              </a:rPr>
              <a:t>入院時食事療養費の見直しについて</a:t>
            </a:r>
            <a:endParaRPr kumimoji="1" lang="ja-JP" altLang="en-US" sz="20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677595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改正の内容</a:t>
            </a:r>
            <a:r>
              <a:rPr kumimoji="1"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】</a:t>
            </a:r>
            <a:endParaRPr kumimoji="1" lang="ja-JP" altLang="en-US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2008" y="3140968"/>
            <a:ext cx="2483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平成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28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29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年度まで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411760" y="3142709"/>
            <a:ext cx="3024336" cy="286291"/>
          </a:xfrm>
          <a:prstGeom prst="rect">
            <a:avLst/>
          </a:prstGeom>
          <a:solidFill>
            <a:srgbClr val="FF66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5436096" y="3142709"/>
            <a:ext cx="2232248" cy="286291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292080" y="3655476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保険給付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80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円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" name="右中かっこ 19"/>
          <p:cNvSpPr/>
          <p:nvPr/>
        </p:nvSpPr>
        <p:spPr>
          <a:xfrm rot="5400000">
            <a:off x="6443337" y="2432211"/>
            <a:ext cx="217765" cy="2232248"/>
          </a:xfrm>
          <a:prstGeom prst="rightBrace">
            <a:avLst>
              <a:gd name="adj1" fmla="val 36763"/>
              <a:gd name="adj2" fmla="val 50000"/>
            </a:avLst>
          </a:prstGeom>
          <a:noFill/>
          <a:ln w="158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右中かっこ 20"/>
          <p:cNvSpPr/>
          <p:nvPr/>
        </p:nvSpPr>
        <p:spPr>
          <a:xfrm rot="5400000">
            <a:off x="3815046" y="2036168"/>
            <a:ext cx="217764" cy="3024336"/>
          </a:xfrm>
          <a:prstGeom prst="rightBrace">
            <a:avLst>
              <a:gd name="adj1" fmla="val 36763"/>
              <a:gd name="adj2" fmla="val 50000"/>
            </a:avLst>
          </a:prstGeom>
          <a:noFill/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627784" y="3636313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自己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負担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3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6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0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円</a:t>
            </a:r>
            <a:endParaRPr kumimoji="1" lang="en-US" altLang="ja-JP" sz="16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（食材費</a:t>
            </a:r>
            <a:r>
              <a:rPr lang="ja-JP" altLang="en-US" sz="16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＋調理費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026" name="Picture 2" descr="病院食のイラスト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4862" y="3429000"/>
            <a:ext cx="1281634" cy="1494617"/>
          </a:xfrm>
          <a:prstGeom prst="rect">
            <a:avLst/>
          </a:prstGeom>
          <a:noFill/>
        </p:spPr>
      </p:pic>
      <p:sp>
        <p:nvSpPr>
          <p:cNvPr id="28" name="テキスト ボックス 27"/>
          <p:cNvSpPr txBox="1"/>
          <p:nvPr/>
        </p:nvSpPr>
        <p:spPr>
          <a:xfrm>
            <a:off x="7092280" y="6042774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※ 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低所得者除く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2008" y="5034662"/>
            <a:ext cx="2267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平成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30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年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4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日～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411760" y="5034663"/>
            <a:ext cx="3672408" cy="288032"/>
          </a:xfrm>
          <a:prstGeom prst="rect">
            <a:avLst/>
          </a:prstGeom>
          <a:solidFill>
            <a:srgbClr val="FF66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6084168" y="5034663"/>
            <a:ext cx="1584176" cy="288032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796136" y="5549170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保険給付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80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円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4" name="右中かっこ 33"/>
          <p:cNvSpPr/>
          <p:nvPr/>
        </p:nvSpPr>
        <p:spPr>
          <a:xfrm rot="5400000">
            <a:off x="6762148" y="4644717"/>
            <a:ext cx="228216" cy="1584176"/>
          </a:xfrm>
          <a:prstGeom prst="rightBrace">
            <a:avLst>
              <a:gd name="adj1" fmla="val 36763"/>
              <a:gd name="adj2" fmla="val 50000"/>
            </a:avLst>
          </a:prstGeom>
          <a:noFill/>
          <a:ln w="158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右中かっこ 34"/>
          <p:cNvSpPr/>
          <p:nvPr/>
        </p:nvSpPr>
        <p:spPr>
          <a:xfrm rot="5400000">
            <a:off x="4133855" y="3600599"/>
            <a:ext cx="228218" cy="3672408"/>
          </a:xfrm>
          <a:prstGeom prst="rightBrace">
            <a:avLst>
              <a:gd name="adj1" fmla="val 36763"/>
              <a:gd name="adj2" fmla="val 50000"/>
            </a:avLst>
          </a:prstGeom>
          <a:noFill/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987824" y="5530007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自己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負担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4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6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0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円</a:t>
            </a:r>
            <a:endParaRPr kumimoji="1" lang="en-US" altLang="ja-JP" sz="16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（食材費</a:t>
            </a:r>
            <a:r>
              <a:rPr lang="ja-JP" altLang="en-US" sz="16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＋調理費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7" name="右中かっこ 36"/>
          <p:cNvSpPr/>
          <p:nvPr/>
        </p:nvSpPr>
        <p:spPr>
          <a:xfrm rot="16200000">
            <a:off x="5652120" y="4602614"/>
            <a:ext cx="216025" cy="648070"/>
          </a:xfrm>
          <a:prstGeom prst="rightBrace">
            <a:avLst>
              <a:gd name="adj1" fmla="val 30445"/>
              <a:gd name="adj2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8" name="直線コネクタ 37"/>
          <p:cNvCxnSpPr/>
          <p:nvPr/>
        </p:nvCxnSpPr>
        <p:spPr>
          <a:xfrm>
            <a:off x="5436096" y="5034662"/>
            <a:ext cx="0" cy="288032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4932040" y="4530606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※100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円増</a:t>
            </a:r>
            <a:endParaRPr kumimoji="1" lang="ja-JP" altLang="en-US" sz="14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67544" y="1026602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/>
              <a:t>入院時食事療養費の負担額が変わります。平成</a:t>
            </a:r>
            <a:r>
              <a:rPr lang="en-US" altLang="ja-JP" b="1" dirty="0" smtClean="0"/>
              <a:t>28</a:t>
            </a:r>
            <a:r>
              <a:rPr lang="ja-JP" altLang="en-US" b="1" dirty="0" smtClean="0"/>
              <a:t>年度から食材料費に加え調理費の負担が段階的に引き上げられ、平成</a:t>
            </a:r>
            <a:r>
              <a:rPr lang="en-US" altLang="ja-JP" b="1" dirty="0" smtClean="0"/>
              <a:t>30</a:t>
            </a:r>
            <a:r>
              <a:rPr lang="ja-JP" altLang="en-US" b="1" dirty="0" smtClean="0"/>
              <a:t>年</a:t>
            </a:r>
            <a:r>
              <a:rPr lang="en-US" altLang="ja-JP" b="1" dirty="0" smtClean="0"/>
              <a:t>4</a:t>
            </a:r>
            <a:r>
              <a:rPr lang="ja-JP" altLang="en-US" b="1" dirty="0" smtClean="0"/>
              <a:t>月</a:t>
            </a:r>
            <a:r>
              <a:rPr lang="en-US" altLang="ja-JP" b="1" dirty="0" smtClean="0"/>
              <a:t>1</a:t>
            </a:r>
            <a:r>
              <a:rPr lang="ja-JP" altLang="en-US" b="1" dirty="0" smtClean="0"/>
              <a:t>日より一般所得の方は</a:t>
            </a:r>
            <a:r>
              <a:rPr lang="en-US" altLang="ja-JP" b="1" dirty="0" smtClean="0"/>
              <a:t>100</a:t>
            </a:r>
            <a:r>
              <a:rPr lang="ja-JP" altLang="en-US" b="1" dirty="0" smtClean="0"/>
              <a:t>円増しの１食</a:t>
            </a:r>
            <a:r>
              <a:rPr lang="en-US" altLang="ja-JP" b="1" dirty="0" smtClean="0"/>
              <a:t>460</a:t>
            </a:r>
            <a:r>
              <a:rPr lang="ja-JP" altLang="en-US" b="1" dirty="0" smtClean="0"/>
              <a:t>円となります。</a:t>
            </a:r>
            <a:r>
              <a:rPr lang="ja-JP" altLang="en-US" b="1" dirty="0" smtClean="0">
                <a:solidFill>
                  <a:srgbClr val="FF0000"/>
                </a:solidFill>
              </a:rPr>
              <a:t>従来どおり増額分が病院の材料費に上乗せされるわけではなく、あくまで調理費（光熱水費）となるため、食事内容（ﾒﾆｭｰ）は今まで通りとなります。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r>
              <a:rPr lang="ja-JP" altLang="en-US" b="1" dirty="0" smtClean="0"/>
              <a:t>ご理解の程よろしくお願い申し上げます。							</a:t>
            </a:r>
            <a:endParaRPr lang="ja-JP" altLang="en-US" b="1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39259" y="6514310"/>
            <a:ext cx="28167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/>
              <a:t>（公社）日本栄養士会　医療事業部</a:t>
            </a:r>
            <a:endParaRPr kumimoji="1" lang="ja-JP" altLang="en-US" sz="1400" b="1" dirty="0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5274" r="88419"/>
          <a:stretch/>
        </p:blipFill>
        <p:spPr bwMode="auto">
          <a:xfrm>
            <a:off x="-23340" y="6294620"/>
            <a:ext cx="562599" cy="590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</TotalTime>
  <Words>159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FJ-WORK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tokaiusr</dc:creator>
  <cp:lastModifiedBy>tokaiusr</cp:lastModifiedBy>
  <cp:revision>40</cp:revision>
  <dcterms:created xsi:type="dcterms:W3CDTF">2016-01-26T07:05:11Z</dcterms:created>
  <dcterms:modified xsi:type="dcterms:W3CDTF">2018-02-02T06:11:51Z</dcterms:modified>
</cp:coreProperties>
</file>