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2" r:id="rId7"/>
    <p:sldId id="265" r:id="rId8"/>
    <p:sldId id="263" r:id="rId9"/>
    <p:sldId id="260" r:id="rId10"/>
    <p:sldId id="261" r:id="rId11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9" autoAdjust="0"/>
    <p:restoredTop sz="94660"/>
  </p:normalViewPr>
  <p:slideViewPr>
    <p:cSldViewPr snapToGrid="0">
      <p:cViewPr varScale="1">
        <p:scale>
          <a:sx n="77" d="100"/>
          <a:sy n="77" d="100"/>
        </p:scale>
        <p:origin x="55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4B58-9B88-4398-82B3-6FD3FD33E70F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125A-F7D1-455C-88C0-1703DF8E09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2733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4B58-9B88-4398-82B3-6FD3FD33E70F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125A-F7D1-455C-88C0-1703DF8E09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2820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4B58-9B88-4398-82B3-6FD3FD33E70F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125A-F7D1-455C-88C0-1703DF8E09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775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4B58-9B88-4398-82B3-6FD3FD33E70F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125A-F7D1-455C-88C0-1703DF8E09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4318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4B58-9B88-4398-82B3-6FD3FD33E70F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125A-F7D1-455C-88C0-1703DF8E09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811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4B58-9B88-4398-82B3-6FD3FD33E70F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125A-F7D1-455C-88C0-1703DF8E09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9236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4B58-9B88-4398-82B3-6FD3FD33E70F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125A-F7D1-455C-88C0-1703DF8E09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41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4B58-9B88-4398-82B3-6FD3FD33E70F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125A-F7D1-455C-88C0-1703DF8E09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47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4B58-9B88-4398-82B3-6FD3FD33E70F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125A-F7D1-455C-88C0-1703DF8E09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9523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4B58-9B88-4398-82B3-6FD3FD33E70F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125A-F7D1-455C-88C0-1703DF8E09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1994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4B58-9B88-4398-82B3-6FD3FD33E70F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125A-F7D1-455C-88C0-1703DF8E09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9025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8D4B58-9B88-4398-82B3-6FD3FD33E70F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D8125A-F7D1-455C-88C0-1703DF8E09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487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B7F798E-1E84-451C-F6ED-8612C9BFC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4769"/>
            <a:ext cx="9144000" cy="476788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448BF46-A64B-70B2-E574-8A5AF8807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42" y="126747"/>
            <a:ext cx="2091351" cy="53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27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人, おもちゃ, 人形, 草 が含まれている画像&#10;&#10;自動的に生成された説明">
            <a:extLst>
              <a:ext uri="{FF2B5EF4-FFF2-40B4-BE49-F238E27FC236}">
                <a16:creationId xmlns:a16="http://schemas.microsoft.com/office/drawing/2014/main" id="{FD2DC9AF-379A-1FF2-DC27-BC62E4CEF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66817"/>
            <a:ext cx="9144000" cy="325933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93872E3-1EB4-6830-C8C1-F19CF322E675}"/>
              </a:ext>
            </a:extLst>
          </p:cNvPr>
          <p:cNvSpPr txBox="1"/>
          <p:nvPr/>
        </p:nvSpPr>
        <p:spPr>
          <a:xfrm>
            <a:off x="453672" y="934936"/>
            <a:ext cx="82530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同じような職場で働いている人の話を聞けば、今すぐ使える業務のヒントがもらえる。まったく違う職場で働いている人とつながれば、新しい取り組みや誰かの役に立つ仕組みが展開できる。</a:t>
            </a:r>
          </a:p>
          <a:p>
            <a:endParaRPr kumimoji="1" lang="ja-JP" altLang="en-US" sz="2000" dirty="0"/>
          </a:p>
          <a:p>
            <a:r>
              <a:rPr kumimoji="1" lang="ja-JP" altLang="en-US" sz="2000" dirty="0"/>
              <a:t>あなたが栄養管理・栄養指導する対象者やその周囲の人だけでなく、あなた自身も含めた、みんなが幸せになれる活動がここにはあります。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92EA06A-1C60-31FC-4899-7A6F2AF3BAE4}"/>
              </a:ext>
            </a:extLst>
          </p:cNvPr>
          <p:cNvSpPr txBox="1"/>
          <p:nvPr/>
        </p:nvSpPr>
        <p:spPr>
          <a:xfrm>
            <a:off x="2740930" y="160393"/>
            <a:ext cx="4438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いろんな仲間がいます</a:t>
            </a: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57998208-CB8E-9C39-44A3-ABC7A1C4A0E6}"/>
              </a:ext>
            </a:extLst>
          </p:cNvPr>
          <p:cNvCxnSpPr>
            <a:cxnSpLocks/>
          </p:cNvCxnSpPr>
          <p:nvPr/>
        </p:nvCxnSpPr>
        <p:spPr>
          <a:xfrm>
            <a:off x="546652" y="849030"/>
            <a:ext cx="7882124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409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部屋, 冷蔵庫 が含まれている画像&#10;&#10;自動的に生成された説明">
            <a:extLst>
              <a:ext uri="{FF2B5EF4-FFF2-40B4-BE49-F238E27FC236}">
                <a16:creationId xmlns:a16="http://schemas.microsoft.com/office/drawing/2014/main" id="{29C0D138-1DAA-4D1A-6DFB-9E709C4D0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195" y="2003640"/>
            <a:ext cx="4246926" cy="3223034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9678253-508C-0627-9069-AD410322106B}"/>
              </a:ext>
            </a:extLst>
          </p:cNvPr>
          <p:cNvSpPr txBox="1"/>
          <p:nvPr/>
        </p:nvSpPr>
        <p:spPr>
          <a:xfrm>
            <a:off x="402879" y="1745221"/>
            <a:ext cx="398027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「栄養」とは、食事を摂取して、その成分を消化吸収し、代謝することで、生命を維持し、成長・発達していく、命の営みそのものを示す言葉です。</a:t>
            </a:r>
          </a:p>
          <a:p>
            <a:endParaRPr kumimoji="1" lang="ja-JP" altLang="en-US" sz="2000" dirty="0"/>
          </a:p>
          <a:p>
            <a:r>
              <a:rPr kumimoji="1" lang="ja-JP" altLang="en-US" sz="2000" dirty="0"/>
              <a:t>管理栄養士・栄養士はその「栄養」の力で人々を健康に、幸せにする専門職です。</a:t>
            </a:r>
          </a:p>
          <a:p>
            <a:endParaRPr kumimoji="1" lang="ja-JP" altLang="en-US" sz="2000" dirty="0"/>
          </a:p>
          <a:p>
            <a:r>
              <a:rPr kumimoji="1" lang="ja-JP" altLang="en-US" sz="2000" dirty="0"/>
              <a:t>その管理栄養士・栄養士約</a:t>
            </a:r>
            <a:r>
              <a:rPr kumimoji="1" lang="en-US" altLang="ja-JP" sz="2000" dirty="0"/>
              <a:t>5</a:t>
            </a:r>
            <a:r>
              <a:rPr kumimoji="1" lang="ja-JP" altLang="en-US" sz="2000" dirty="0"/>
              <a:t>万人が会員となり活動している職能団体が、日本栄養士会です。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B2744CE-8ADC-3ABF-D17B-AAB44F0CA80E}"/>
              </a:ext>
            </a:extLst>
          </p:cNvPr>
          <p:cNvSpPr txBox="1"/>
          <p:nvPr/>
        </p:nvSpPr>
        <p:spPr>
          <a:xfrm>
            <a:off x="1593259" y="764159"/>
            <a:ext cx="2706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日本栄養士会って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9403DC2-8096-429B-AB8C-74B76B0BD46C}"/>
              </a:ext>
            </a:extLst>
          </p:cNvPr>
          <p:cNvSpPr txBox="1"/>
          <p:nvPr/>
        </p:nvSpPr>
        <p:spPr>
          <a:xfrm>
            <a:off x="4150980" y="613729"/>
            <a:ext cx="3619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どんな組織？</a:t>
            </a: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AC3D1879-9D6D-02A5-B324-A0F419C33B8E}"/>
              </a:ext>
            </a:extLst>
          </p:cNvPr>
          <p:cNvCxnSpPr>
            <a:cxnSpLocks/>
          </p:cNvCxnSpPr>
          <p:nvPr/>
        </p:nvCxnSpPr>
        <p:spPr>
          <a:xfrm>
            <a:off x="402879" y="1398956"/>
            <a:ext cx="8134834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991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B4A014C-54A6-8730-206A-1902606632BC}"/>
              </a:ext>
            </a:extLst>
          </p:cNvPr>
          <p:cNvSpPr txBox="1"/>
          <p:nvPr/>
        </p:nvSpPr>
        <p:spPr>
          <a:xfrm>
            <a:off x="4771348" y="2484517"/>
            <a:ext cx="391101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/>
              <a:t>日本栄養士会は、管理栄養士・栄養士の活動を支え、会員とともに国内外の栄養課題の解決にチャレンジしています。</a:t>
            </a:r>
          </a:p>
          <a:p>
            <a:r>
              <a:rPr lang="ja-JP" altLang="en-US" sz="2000" dirty="0"/>
              <a:t>また、管理栄養士・栄養士の処遇改善にむけた活動も行っています。</a:t>
            </a:r>
          </a:p>
        </p:txBody>
      </p:sp>
      <p:pic>
        <p:nvPicPr>
          <p:cNvPr id="10" name="図 9" descr="傘をさす女性&#10;&#10;中程度の精度で自動的に生成された説明">
            <a:extLst>
              <a:ext uri="{FF2B5EF4-FFF2-40B4-BE49-F238E27FC236}">
                <a16:creationId xmlns:a16="http://schemas.microsoft.com/office/drawing/2014/main" id="{377A8312-8984-E5BB-8919-447B9EBDA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79" y="2005586"/>
            <a:ext cx="4191585" cy="321236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9F3684-A486-596C-52CB-05C6C45BC75C}"/>
              </a:ext>
            </a:extLst>
          </p:cNvPr>
          <p:cNvSpPr txBox="1"/>
          <p:nvPr/>
        </p:nvSpPr>
        <p:spPr>
          <a:xfrm>
            <a:off x="1951068" y="792327"/>
            <a:ext cx="2706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日本栄養士会の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93044A8-8095-D23D-758D-DA684A9FCADC}"/>
              </a:ext>
            </a:extLst>
          </p:cNvPr>
          <p:cNvSpPr txBox="1"/>
          <p:nvPr/>
        </p:nvSpPr>
        <p:spPr>
          <a:xfrm>
            <a:off x="4150980" y="613729"/>
            <a:ext cx="3619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ミッション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97FECE73-589C-4FD0-C9D7-DD7833D653D4}"/>
              </a:ext>
            </a:extLst>
          </p:cNvPr>
          <p:cNvCxnSpPr>
            <a:cxnSpLocks/>
          </p:cNvCxnSpPr>
          <p:nvPr/>
        </p:nvCxnSpPr>
        <p:spPr>
          <a:xfrm>
            <a:off x="402879" y="1398956"/>
            <a:ext cx="8134834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272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23500FE-361F-C069-035E-287765E1F11A}"/>
              </a:ext>
            </a:extLst>
          </p:cNvPr>
          <p:cNvSpPr txBox="1"/>
          <p:nvPr/>
        </p:nvSpPr>
        <p:spPr>
          <a:xfrm>
            <a:off x="373061" y="1747731"/>
            <a:ext cx="374810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2000" b="0" i="0" dirty="0">
                <a:solidFill>
                  <a:srgbClr val="313131"/>
                </a:solidFill>
                <a:effectLst/>
                <a:latin typeface="Noto Sans JP"/>
              </a:rPr>
              <a:t>「管理栄養士・栄養士は職場で私ひとり</a:t>
            </a:r>
            <a:r>
              <a:rPr lang="en-US" altLang="ja-JP" sz="2000" b="0" i="0" dirty="0">
                <a:solidFill>
                  <a:srgbClr val="313131"/>
                </a:solidFill>
                <a:effectLst/>
                <a:latin typeface="Noto Sans JP"/>
              </a:rPr>
              <a:t>…</a:t>
            </a:r>
            <a:r>
              <a:rPr lang="ja-JP" altLang="en-US" sz="2000" b="0" i="0" dirty="0">
                <a:solidFill>
                  <a:srgbClr val="313131"/>
                </a:solidFill>
                <a:effectLst/>
                <a:latin typeface="Noto Sans JP"/>
              </a:rPr>
              <a:t>」そんな寂しい思いをしている人はいませんか？</a:t>
            </a:r>
          </a:p>
          <a:p>
            <a:pPr algn="l"/>
            <a:r>
              <a:rPr lang="ja-JP" altLang="en-US" sz="2000" b="0" i="0" dirty="0">
                <a:solidFill>
                  <a:srgbClr val="313131"/>
                </a:solidFill>
                <a:effectLst/>
                <a:latin typeface="Noto Sans JP"/>
              </a:rPr>
              <a:t>日本栄養士会に所属すれば、大勢の仲間とつながることができ、視野や活動の場を広げることができます。</a:t>
            </a:r>
            <a:br>
              <a:rPr lang="ja-JP" altLang="en-US" sz="2000" b="0" i="0" dirty="0">
                <a:solidFill>
                  <a:srgbClr val="313131"/>
                </a:solidFill>
                <a:effectLst/>
                <a:latin typeface="Noto Sans JP"/>
              </a:rPr>
            </a:br>
            <a:r>
              <a:rPr lang="ja-JP" altLang="en-US" sz="2000" b="0" i="0" dirty="0">
                <a:solidFill>
                  <a:srgbClr val="313131"/>
                </a:solidFill>
                <a:effectLst/>
                <a:latin typeface="Noto Sans JP"/>
              </a:rPr>
              <a:t>また、会員一人ひとりの活動を積み上げることは、世の中の仕組みや制度を作る大きな力になります。</a:t>
            </a:r>
          </a:p>
          <a:p>
            <a:pPr algn="l"/>
            <a:r>
              <a:rPr lang="ja-JP" altLang="en-US" sz="2000" b="0" i="0" dirty="0">
                <a:solidFill>
                  <a:srgbClr val="313131"/>
                </a:solidFill>
                <a:effectLst/>
                <a:latin typeface="Noto Sans JP"/>
              </a:rPr>
              <a:t>管理栄養士・栄養士の輝ける場所を作るのはあなた自身なのです。</a:t>
            </a:r>
            <a:endParaRPr lang="ja-JP" altLang="en-US" sz="2000" dirty="0"/>
          </a:p>
        </p:txBody>
      </p:sp>
      <p:pic>
        <p:nvPicPr>
          <p:cNvPr id="9" name="図 8" descr="人, 女性, ポーズ, 民衆 が含まれている画像&#10;&#10;自動的に生成された説明">
            <a:extLst>
              <a:ext uri="{FF2B5EF4-FFF2-40B4-BE49-F238E27FC236}">
                <a16:creationId xmlns:a16="http://schemas.microsoft.com/office/drawing/2014/main" id="{F70583D1-CD46-ABCC-20C1-166DBBB69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884" y="2191653"/>
            <a:ext cx="4226315" cy="317638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BEAF52E-B7E6-E48B-8068-00F3EC3825C9}"/>
              </a:ext>
            </a:extLst>
          </p:cNvPr>
          <p:cNvSpPr txBox="1"/>
          <p:nvPr/>
        </p:nvSpPr>
        <p:spPr>
          <a:xfrm>
            <a:off x="1652898" y="792327"/>
            <a:ext cx="2706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あなたにとっての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83D2AB3-E393-8392-6D92-8931DB246888}"/>
              </a:ext>
            </a:extLst>
          </p:cNvPr>
          <p:cNvSpPr txBox="1"/>
          <p:nvPr/>
        </p:nvSpPr>
        <p:spPr>
          <a:xfrm>
            <a:off x="4150980" y="613729"/>
            <a:ext cx="3619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入会の意義は？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D88CD1D-6E62-3250-E15D-B10587A01119}"/>
              </a:ext>
            </a:extLst>
          </p:cNvPr>
          <p:cNvCxnSpPr>
            <a:cxnSpLocks/>
          </p:cNvCxnSpPr>
          <p:nvPr/>
        </p:nvCxnSpPr>
        <p:spPr>
          <a:xfrm>
            <a:off x="402879" y="1398956"/>
            <a:ext cx="8134834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623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AF4BF5ED-533A-203F-4CF1-5519177F1D73}"/>
              </a:ext>
            </a:extLst>
          </p:cNvPr>
          <p:cNvSpPr/>
          <p:nvPr/>
        </p:nvSpPr>
        <p:spPr>
          <a:xfrm>
            <a:off x="4922597" y="3908654"/>
            <a:ext cx="3538280" cy="189823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345963E7-CD0A-F80A-BA76-B3B66CAB21F6}"/>
              </a:ext>
            </a:extLst>
          </p:cNvPr>
          <p:cNvSpPr/>
          <p:nvPr/>
        </p:nvSpPr>
        <p:spPr>
          <a:xfrm>
            <a:off x="782504" y="1474413"/>
            <a:ext cx="3538280" cy="199334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72E671B9-7A25-B259-092E-53B299B8BD18}"/>
              </a:ext>
            </a:extLst>
          </p:cNvPr>
          <p:cNvSpPr/>
          <p:nvPr/>
        </p:nvSpPr>
        <p:spPr>
          <a:xfrm>
            <a:off x="782504" y="3908653"/>
            <a:ext cx="3538280" cy="189823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8AB2BCB6-074D-69CF-2AFC-77DBDF66A8BC}"/>
              </a:ext>
            </a:extLst>
          </p:cNvPr>
          <p:cNvSpPr/>
          <p:nvPr/>
        </p:nvSpPr>
        <p:spPr>
          <a:xfrm>
            <a:off x="4922597" y="1474413"/>
            <a:ext cx="3538280" cy="195458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3BC0A4A-F27C-0018-6D2C-D0824347AC1C}"/>
              </a:ext>
            </a:extLst>
          </p:cNvPr>
          <p:cNvSpPr txBox="1"/>
          <p:nvPr/>
        </p:nvSpPr>
        <p:spPr>
          <a:xfrm>
            <a:off x="1747249" y="2117140"/>
            <a:ext cx="1608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/>
              <a:t>保　険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2B68283-997D-E8AC-4639-85EF9CFCAC1C}"/>
              </a:ext>
            </a:extLst>
          </p:cNvPr>
          <p:cNvSpPr txBox="1"/>
          <p:nvPr/>
        </p:nvSpPr>
        <p:spPr>
          <a:xfrm>
            <a:off x="4922597" y="1914870"/>
            <a:ext cx="3538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/>
              <a:t>キャリアアップ</a:t>
            </a:r>
            <a:endParaRPr kumimoji="1" lang="en-US" altLang="ja-JP" sz="3600" b="1" dirty="0"/>
          </a:p>
          <a:p>
            <a:pPr algn="ctr"/>
            <a:r>
              <a:rPr kumimoji="1" lang="ja-JP" altLang="en-US" sz="3600" b="1" dirty="0"/>
              <a:t>支援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71E9E80-EFD3-6EDF-C6C3-2CD1EA26AF50}"/>
              </a:ext>
            </a:extLst>
          </p:cNvPr>
          <p:cNvSpPr txBox="1"/>
          <p:nvPr/>
        </p:nvSpPr>
        <p:spPr>
          <a:xfrm>
            <a:off x="1689297" y="4550750"/>
            <a:ext cx="1724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/>
              <a:t>研修会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184256D-D285-F131-24BB-93DD233C8427}"/>
              </a:ext>
            </a:extLst>
          </p:cNvPr>
          <p:cNvSpPr txBox="1"/>
          <p:nvPr/>
        </p:nvSpPr>
        <p:spPr>
          <a:xfrm>
            <a:off x="5602820" y="4550750"/>
            <a:ext cx="2177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情報提供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169A8E1-29F9-942D-3B02-412E5E23379A}"/>
              </a:ext>
            </a:extLst>
          </p:cNvPr>
          <p:cNvSpPr txBox="1"/>
          <p:nvPr/>
        </p:nvSpPr>
        <p:spPr>
          <a:xfrm>
            <a:off x="3218507" y="204277"/>
            <a:ext cx="2706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入会のメリット</a:t>
            </a:r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E98BC150-835E-B55D-AA34-3D5F92502F49}"/>
              </a:ext>
            </a:extLst>
          </p:cNvPr>
          <p:cNvCxnSpPr>
            <a:cxnSpLocks/>
          </p:cNvCxnSpPr>
          <p:nvPr/>
        </p:nvCxnSpPr>
        <p:spPr>
          <a:xfrm>
            <a:off x="768947" y="849030"/>
            <a:ext cx="7659829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044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345963E7-CD0A-F80A-BA76-B3B66CAB21F6}"/>
              </a:ext>
            </a:extLst>
          </p:cNvPr>
          <p:cNvSpPr/>
          <p:nvPr/>
        </p:nvSpPr>
        <p:spPr>
          <a:xfrm>
            <a:off x="768947" y="1132755"/>
            <a:ext cx="7659829" cy="521834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B418F75-2E65-90A4-5080-DDD362025A3B}"/>
              </a:ext>
            </a:extLst>
          </p:cNvPr>
          <p:cNvSpPr txBox="1"/>
          <p:nvPr/>
        </p:nvSpPr>
        <p:spPr>
          <a:xfrm>
            <a:off x="1152941" y="2351661"/>
            <a:ext cx="69076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日本栄養士会会員は会費を納入すれば「栄養士賠償責任保険」に全員自動加入！ 万が一の事故に備えられます（最大１億円の補償金額）。</a:t>
            </a:r>
          </a:p>
          <a:p>
            <a:r>
              <a:rPr kumimoji="1"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さらに会員のみが加入できる保険として、管理栄養士・栄養士を取り巻くさまざまなリスクを包括的にカバーする「栄養士総合補償制度（上乗せ補償制度）」も用意されています。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169A8E1-29F9-942D-3B02-412E5E23379A}"/>
              </a:ext>
            </a:extLst>
          </p:cNvPr>
          <p:cNvSpPr txBox="1"/>
          <p:nvPr/>
        </p:nvSpPr>
        <p:spPr>
          <a:xfrm>
            <a:off x="3218507" y="204277"/>
            <a:ext cx="2706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入会のメリット</a:t>
            </a:r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E98BC150-835E-B55D-AA34-3D5F92502F49}"/>
              </a:ext>
            </a:extLst>
          </p:cNvPr>
          <p:cNvCxnSpPr>
            <a:cxnSpLocks/>
          </p:cNvCxnSpPr>
          <p:nvPr/>
        </p:nvCxnSpPr>
        <p:spPr>
          <a:xfrm>
            <a:off x="768947" y="849030"/>
            <a:ext cx="7659829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FC46075-F4A7-1BA9-6449-7C1D963277B9}"/>
              </a:ext>
            </a:extLst>
          </p:cNvPr>
          <p:cNvSpPr txBox="1"/>
          <p:nvPr/>
        </p:nvSpPr>
        <p:spPr>
          <a:xfrm>
            <a:off x="3615953" y="1419043"/>
            <a:ext cx="1608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/>
              <a:t>保　険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8C681558-BA1B-00EB-EC01-C6FAF3F644F1}"/>
              </a:ext>
            </a:extLst>
          </p:cNvPr>
          <p:cNvCxnSpPr>
            <a:cxnSpLocks/>
          </p:cNvCxnSpPr>
          <p:nvPr/>
        </p:nvCxnSpPr>
        <p:spPr>
          <a:xfrm>
            <a:off x="1182757" y="2164091"/>
            <a:ext cx="6708913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797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169A8E1-29F9-942D-3B02-412E5E23379A}"/>
              </a:ext>
            </a:extLst>
          </p:cNvPr>
          <p:cNvSpPr txBox="1"/>
          <p:nvPr/>
        </p:nvSpPr>
        <p:spPr>
          <a:xfrm>
            <a:off x="3218507" y="204277"/>
            <a:ext cx="2706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入会のメリット</a:t>
            </a:r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E98BC150-835E-B55D-AA34-3D5F92502F49}"/>
              </a:ext>
            </a:extLst>
          </p:cNvPr>
          <p:cNvCxnSpPr>
            <a:cxnSpLocks/>
          </p:cNvCxnSpPr>
          <p:nvPr/>
        </p:nvCxnSpPr>
        <p:spPr>
          <a:xfrm>
            <a:off x="768947" y="849030"/>
            <a:ext cx="7659829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FD662F34-C856-3C57-0865-2A781D092D56}"/>
              </a:ext>
            </a:extLst>
          </p:cNvPr>
          <p:cNvSpPr/>
          <p:nvPr/>
        </p:nvSpPr>
        <p:spPr>
          <a:xfrm>
            <a:off x="768947" y="1132755"/>
            <a:ext cx="7659829" cy="521834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2583D77-59F1-D6D5-4BB7-9CAB1F2035AF}"/>
              </a:ext>
            </a:extLst>
          </p:cNvPr>
          <p:cNvSpPr txBox="1"/>
          <p:nvPr/>
        </p:nvSpPr>
        <p:spPr>
          <a:xfrm>
            <a:off x="1141193" y="2349098"/>
            <a:ext cx="69637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0" i="0" dirty="0">
                <a:solidFill>
                  <a:srgbClr val="595757"/>
                </a:solidFill>
                <a:effectLst/>
                <a:latin typeface="Noto Sans JP"/>
              </a:rPr>
              <a:t>年間約</a:t>
            </a:r>
            <a:r>
              <a:rPr lang="en-US" altLang="ja-JP" sz="2400" b="0" i="0" dirty="0">
                <a:solidFill>
                  <a:srgbClr val="595757"/>
                </a:solidFill>
                <a:effectLst/>
                <a:latin typeface="Noto Sans JP"/>
              </a:rPr>
              <a:t>300</a:t>
            </a:r>
            <a:r>
              <a:rPr lang="ja-JP" altLang="en-US" sz="2400" b="0" i="0" dirty="0">
                <a:solidFill>
                  <a:srgbClr val="595757"/>
                </a:solidFill>
                <a:effectLst/>
                <a:latin typeface="Noto Sans JP"/>
              </a:rPr>
              <a:t>の研修会が、会員価格で受講可能！</a:t>
            </a:r>
            <a:br>
              <a:rPr lang="ja-JP" altLang="en-US" sz="2400" dirty="0"/>
            </a:br>
            <a:r>
              <a:rPr lang="ja-JP" altLang="en-US" sz="2400" b="0" i="0" dirty="0">
                <a:solidFill>
                  <a:srgbClr val="595757"/>
                </a:solidFill>
                <a:effectLst/>
                <a:latin typeface="Noto Sans JP"/>
              </a:rPr>
              <a:t>管理栄養士・栄養士にとって必要な知識・スキルが身につく研修会を多数開催。基本知識のおさらいから、現場ですぐに役立つ実践技術の習得、さらには最新の栄養政策・制度・指針をいち早く知るための研修会まで幅広く提供しています。</a:t>
            </a:r>
            <a:br>
              <a:rPr lang="ja-JP" altLang="en-US" sz="2400" dirty="0"/>
            </a:br>
            <a:r>
              <a:rPr lang="ja-JP" altLang="en-US" sz="2400" b="0" i="0" dirty="0">
                <a:solidFill>
                  <a:srgbClr val="595757"/>
                </a:solidFill>
                <a:effectLst/>
                <a:latin typeface="Noto Sans JP"/>
              </a:rPr>
              <a:t>開催方法は、対面で受講する来場型だけでなく、オンライン上でのライブ配信やオンデマンド配信も。あなたのライフスタイルや好みに合った研修会を選べます。</a:t>
            </a:r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90C7CB5B-7B16-9A81-DFA1-ACBC2CCEBA0E}"/>
              </a:ext>
            </a:extLst>
          </p:cNvPr>
          <p:cNvCxnSpPr>
            <a:cxnSpLocks/>
          </p:cNvCxnSpPr>
          <p:nvPr/>
        </p:nvCxnSpPr>
        <p:spPr>
          <a:xfrm>
            <a:off x="1182757" y="2164091"/>
            <a:ext cx="6708913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3B33A00-FE32-C9B7-05AE-9AA199FFFA3A}"/>
              </a:ext>
            </a:extLst>
          </p:cNvPr>
          <p:cNvSpPr txBox="1"/>
          <p:nvPr/>
        </p:nvSpPr>
        <p:spPr>
          <a:xfrm>
            <a:off x="2176669" y="1419043"/>
            <a:ext cx="4621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/>
              <a:t>研修会</a:t>
            </a:r>
          </a:p>
        </p:txBody>
      </p:sp>
    </p:spTree>
    <p:extLst>
      <p:ext uri="{BB962C8B-B14F-4D97-AF65-F5344CB8AC3E}">
        <p14:creationId xmlns:p14="http://schemas.microsoft.com/office/powerpoint/2010/main" val="778092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61FFB7B5-AAFF-72A4-C501-CCCD5BD2B91E}"/>
              </a:ext>
            </a:extLst>
          </p:cNvPr>
          <p:cNvSpPr/>
          <p:nvPr/>
        </p:nvSpPr>
        <p:spPr>
          <a:xfrm>
            <a:off x="768947" y="1132755"/>
            <a:ext cx="7659829" cy="521834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CA6EF98-FFC8-FC04-1DAB-909F00C8205D}"/>
              </a:ext>
            </a:extLst>
          </p:cNvPr>
          <p:cNvSpPr txBox="1"/>
          <p:nvPr/>
        </p:nvSpPr>
        <p:spPr>
          <a:xfrm>
            <a:off x="1182757" y="2349098"/>
            <a:ext cx="67089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0" i="0" dirty="0">
                <a:solidFill>
                  <a:srgbClr val="595757"/>
                </a:solidFill>
                <a:effectLst/>
                <a:latin typeface="Noto Sans JP"/>
              </a:rPr>
              <a:t>働く職場・業務内容に合わせたキャリアアップを支援！</a:t>
            </a:r>
            <a:br>
              <a:rPr lang="ja-JP" altLang="en-US" sz="2400" dirty="0"/>
            </a:br>
            <a:r>
              <a:rPr lang="ja-JP" altLang="en-US" sz="2400" b="0" i="0" dirty="0">
                <a:solidFill>
                  <a:srgbClr val="595757"/>
                </a:solidFill>
                <a:effectLst/>
                <a:latin typeface="Noto Sans JP"/>
              </a:rPr>
              <a:t>みなさんの管理栄養士・栄養士としてのスキルを高めたり、専門性を磨いたりするための認定制度を用意しています。</a:t>
            </a:r>
            <a:br>
              <a:rPr lang="ja-JP" altLang="en-US" sz="2400" dirty="0"/>
            </a:br>
            <a:r>
              <a:rPr lang="ja-JP" altLang="en-US" sz="2400" b="0" i="0" dirty="0">
                <a:solidFill>
                  <a:srgbClr val="595757"/>
                </a:solidFill>
                <a:effectLst/>
                <a:latin typeface="Noto Sans JP"/>
              </a:rPr>
              <a:t>また、会員限定の「マイページ」では、登録情報の管理ができるだけでなく、研修会の受講履歴や取得単位数、おすすめの研修会・記事等が表示されるので、キャリア形成に役立ちます。</a:t>
            </a:r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169A8E1-29F9-942D-3B02-412E5E23379A}"/>
              </a:ext>
            </a:extLst>
          </p:cNvPr>
          <p:cNvSpPr txBox="1"/>
          <p:nvPr/>
        </p:nvSpPr>
        <p:spPr>
          <a:xfrm>
            <a:off x="3218507" y="204277"/>
            <a:ext cx="2706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入会のメリット</a:t>
            </a:r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E98BC150-835E-B55D-AA34-3D5F92502F49}"/>
              </a:ext>
            </a:extLst>
          </p:cNvPr>
          <p:cNvCxnSpPr>
            <a:cxnSpLocks/>
          </p:cNvCxnSpPr>
          <p:nvPr/>
        </p:nvCxnSpPr>
        <p:spPr>
          <a:xfrm>
            <a:off x="768947" y="849030"/>
            <a:ext cx="7659829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22AC1065-D4EF-A249-F58E-B556280C28C1}"/>
              </a:ext>
            </a:extLst>
          </p:cNvPr>
          <p:cNvCxnSpPr>
            <a:cxnSpLocks/>
          </p:cNvCxnSpPr>
          <p:nvPr/>
        </p:nvCxnSpPr>
        <p:spPr>
          <a:xfrm>
            <a:off x="1182757" y="2164091"/>
            <a:ext cx="6708913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95B04A9-58B9-4D0A-F95F-827354443F64}"/>
              </a:ext>
            </a:extLst>
          </p:cNvPr>
          <p:cNvSpPr txBox="1"/>
          <p:nvPr/>
        </p:nvSpPr>
        <p:spPr>
          <a:xfrm>
            <a:off x="2176669" y="1419043"/>
            <a:ext cx="4621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/>
              <a:t>キャリアアップ支援</a:t>
            </a:r>
          </a:p>
        </p:txBody>
      </p:sp>
    </p:spTree>
    <p:extLst>
      <p:ext uri="{BB962C8B-B14F-4D97-AF65-F5344CB8AC3E}">
        <p14:creationId xmlns:p14="http://schemas.microsoft.com/office/powerpoint/2010/main" val="2880916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169A8E1-29F9-942D-3B02-412E5E23379A}"/>
              </a:ext>
            </a:extLst>
          </p:cNvPr>
          <p:cNvSpPr txBox="1"/>
          <p:nvPr/>
        </p:nvSpPr>
        <p:spPr>
          <a:xfrm>
            <a:off x="3218507" y="204277"/>
            <a:ext cx="2706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入会のメリット</a:t>
            </a:r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E98BC150-835E-B55D-AA34-3D5F92502F49}"/>
              </a:ext>
            </a:extLst>
          </p:cNvPr>
          <p:cNvCxnSpPr>
            <a:cxnSpLocks/>
          </p:cNvCxnSpPr>
          <p:nvPr/>
        </p:nvCxnSpPr>
        <p:spPr>
          <a:xfrm>
            <a:off x="768947" y="849030"/>
            <a:ext cx="7659829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9D8BFD7A-9032-EF3A-6CC7-C37ECF64A946}"/>
              </a:ext>
            </a:extLst>
          </p:cNvPr>
          <p:cNvSpPr/>
          <p:nvPr/>
        </p:nvSpPr>
        <p:spPr>
          <a:xfrm>
            <a:off x="768947" y="1132755"/>
            <a:ext cx="7659829" cy="521834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A12859-2586-FD14-D2EC-D2E30D1E72A9}"/>
              </a:ext>
            </a:extLst>
          </p:cNvPr>
          <p:cNvSpPr txBox="1"/>
          <p:nvPr/>
        </p:nvSpPr>
        <p:spPr>
          <a:xfrm>
            <a:off x="1162879" y="2329220"/>
            <a:ext cx="69573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0" i="0" dirty="0">
                <a:solidFill>
                  <a:srgbClr val="595757"/>
                </a:solidFill>
                <a:effectLst/>
                <a:latin typeface="Noto Sans JP"/>
              </a:rPr>
              <a:t>最新情報を雑誌・ホームページ・メール配信でお届け！</a:t>
            </a:r>
            <a:br>
              <a:rPr lang="ja-JP" altLang="en-US" sz="2400" dirty="0"/>
            </a:br>
            <a:r>
              <a:rPr lang="ja-JP" altLang="en-US" sz="2400" b="0" i="0" dirty="0">
                <a:solidFill>
                  <a:srgbClr val="595757"/>
                </a:solidFill>
                <a:effectLst/>
                <a:latin typeface="Noto Sans JP"/>
              </a:rPr>
              <a:t>毎月お届けする「日本栄養士会雑誌」は栄養業界の最新動向を解説した特集や各分野の管理栄養士・栄養士の活動を紹介する記事が満載です。さらに、会員はバックナンバーを</a:t>
            </a:r>
            <a:r>
              <a:rPr lang="en-US" altLang="ja-JP" sz="2400" b="0" i="0" dirty="0">
                <a:solidFill>
                  <a:srgbClr val="595757"/>
                </a:solidFill>
                <a:effectLst/>
                <a:latin typeface="Noto Sans JP"/>
              </a:rPr>
              <a:t>Web</a:t>
            </a:r>
            <a:r>
              <a:rPr lang="ja-JP" altLang="en-US" sz="2400" b="0" i="0" dirty="0">
                <a:solidFill>
                  <a:srgbClr val="595757"/>
                </a:solidFill>
                <a:effectLst/>
                <a:latin typeface="Noto Sans JP"/>
              </a:rPr>
              <a:t>上で読むことができます。ホームページでは、日本栄養士会からのお知らせや最新ニュースだけでなく、会員限定の指導用媒体やマニュアルも公開。更新情報はメール配信でお知らせします。</a:t>
            </a:r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649F9F75-A546-CEE7-0A79-AED3DEDB467F}"/>
              </a:ext>
            </a:extLst>
          </p:cNvPr>
          <p:cNvCxnSpPr>
            <a:cxnSpLocks/>
          </p:cNvCxnSpPr>
          <p:nvPr/>
        </p:nvCxnSpPr>
        <p:spPr>
          <a:xfrm>
            <a:off x="1182757" y="2164091"/>
            <a:ext cx="6708913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37A8893-4F8C-C6F3-7CA6-2C3CF453FECB}"/>
              </a:ext>
            </a:extLst>
          </p:cNvPr>
          <p:cNvSpPr txBox="1"/>
          <p:nvPr/>
        </p:nvSpPr>
        <p:spPr>
          <a:xfrm>
            <a:off x="2176669" y="1419043"/>
            <a:ext cx="4621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/>
              <a:t>情報提供</a:t>
            </a:r>
          </a:p>
        </p:txBody>
      </p:sp>
    </p:spTree>
    <p:extLst>
      <p:ext uri="{BB962C8B-B14F-4D97-AF65-F5344CB8AC3E}">
        <p14:creationId xmlns:p14="http://schemas.microsoft.com/office/powerpoint/2010/main" val="744282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</TotalTime>
  <Words>717</Words>
  <Application>Microsoft Office PowerPoint</Application>
  <PresentationFormat>画面に合わせる (4:3)</PresentationFormat>
  <Paragraphs>39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6" baseType="lpstr">
      <vt:lpstr>BIZ UDゴシック</vt:lpstr>
      <vt:lpstr>Noto Sans JP</vt:lpstr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伊東　寧子</dc:creator>
  <cp:lastModifiedBy>関家　麻奈未</cp:lastModifiedBy>
  <cp:revision>5</cp:revision>
  <cp:lastPrinted>2024-10-29T05:30:33Z</cp:lastPrinted>
  <dcterms:created xsi:type="dcterms:W3CDTF">2024-10-29T04:34:50Z</dcterms:created>
  <dcterms:modified xsi:type="dcterms:W3CDTF">2024-10-30T09:14:09Z</dcterms:modified>
</cp:coreProperties>
</file>